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  <p:sldMasterId id="2147483656" r:id="rId6"/>
  </p:sldMasterIdLst>
  <p:notesMasterIdLst>
    <p:notesMasterId r:id="rId1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Aber/q/od91Cz4NGHLhzvFrdv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53ED0-ADA9-4796-8D5C-2B28C6167956}">
  <a:tblStyle styleId="{05F53ED0-ADA9-4796-8D5C-2B28C61679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CA45D3-4535-4840-9AEF-86DAC8FF81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5"/>
    <p:restoredTop sz="94651"/>
  </p:normalViewPr>
  <p:slideViewPr>
    <p:cSldViewPr snapToGrid="0">
      <p:cViewPr varScale="1">
        <p:scale>
          <a:sx n="96" d="100"/>
          <a:sy n="96" d="100"/>
        </p:scale>
        <p:origin x="48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tul Anisah Binti Soalman" userId="eae3d43a-a257-4a77-aee8-107ce92439bc" providerId="ADAL" clId="{169D7375-D3E9-4340-990B-BC6A2D1CBFD3}"/>
    <pc:docChg chg="modSld">
      <pc:chgData name="Nadiatul Anisah Binti Soalman" userId="eae3d43a-a257-4a77-aee8-107ce92439bc" providerId="ADAL" clId="{169D7375-D3E9-4340-990B-BC6A2D1CBFD3}" dt="2026-02-22T03:19:27.597" v="2" actId="20577"/>
      <pc:docMkLst>
        <pc:docMk/>
      </pc:docMkLst>
      <pc:sldChg chg="modSp mod">
        <pc:chgData name="Nadiatul Anisah Binti Soalman" userId="eae3d43a-a257-4a77-aee8-107ce92439bc" providerId="ADAL" clId="{169D7375-D3E9-4340-990B-BC6A2D1CBFD3}" dt="2026-02-22T03:19:27.597" v="2" actId="20577"/>
        <pc:sldMkLst>
          <pc:docMk/>
          <pc:sldMk cId="0" sldId="256"/>
        </pc:sldMkLst>
        <pc:spChg chg="mod">
          <ac:chgData name="Nadiatul Anisah Binti Soalman" userId="eae3d43a-a257-4a77-aee8-107ce92439bc" providerId="ADAL" clId="{169D7375-D3E9-4340-990B-BC6A2D1CBFD3}" dt="2026-02-22T03:19:27.597" v="2" actId="20577"/>
          <ac:spMkLst>
            <pc:docMk/>
            <pc:sldMk cId="0" sldId="256"/>
            <ac:spMk id="105" creationId="{00000000-0000-0000-0000-000000000000}"/>
          </ac:spMkLst>
        </pc:spChg>
      </pc:sldChg>
      <pc:sldChg chg="modSp mod">
        <pc:chgData name="Nadiatul Anisah Binti Soalman" userId="eae3d43a-a257-4a77-aee8-107ce92439bc" providerId="ADAL" clId="{169D7375-D3E9-4340-990B-BC6A2D1CBFD3}" dt="2026-02-22T03:19:19.500" v="0" actId="20577"/>
        <pc:sldMkLst>
          <pc:docMk/>
          <pc:sldMk cId="0" sldId="259"/>
        </pc:sldMkLst>
        <pc:graphicFrameChg chg="modGraphic">
          <ac:chgData name="Nadiatul Anisah Binti Soalman" userId="eae3d43a-a257-4a77-aee8-107ce92439bc" providerId="ADAL" clId="{169D7375-D3E9-4340-990B-BC6A2D1CBFD3}" dt="2026-02-22T03:19:19.500" v="0" actId="20577"/>
          <ac:graphicFrameMkLst>
            <pc:docMk/>
            <pc:sldMk cId="0" sldId="259"/>
            <ac:graphicFrameMk id="13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8045834" y="2867216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794343" y="1826623"/>
            <a:ext cx="10603313" cy="316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448800" y="60542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9488091" y="6661827"/>
            <a:ext cx="2703909" cy="1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794343" y="1826623"/>
            <a:ext cx="10603313" cy="316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8045834" y="2867216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794343" y="1826623"/>
            <a:ext cx="10603313" cy="316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49" name="Google Shape;49;p13"/>
          <p:cNvSpPr/>
          <p:nvPr/>
        </p:nvSpPr>
        <p:spPr>
          <a:xfrm>
            <a:off x="0" y="6812343"/>
            <a:ext cx="9409430" cy="45719"/>
          </a:xfrm>
          <a:custGeom>
            <a:avLst/>
            <a:gdLst/>
            <a:ahLst/>
            <a:cxnLst/>
            <a:rect l="l" t="t" r="r" b="b"/>
            <a:pathLst>
              <a:path w="9409430" h="102870" extrusionOk="0">
                <a:moveTo>
                  <a:pt x="0" y="102806"/>
                </a:moveTo>
                <a:lnTo>
                  <a:pt x="9409023" y="102806"/>
                </a:lnTo>
                <a:lnTo>
                  <a:pt x="9409023" y="0"/>
                </a:lnTo>
                <a:lnTo>
                  <a:pt x="0" y="0"/>
                </a:lnTo>
                <a:lnTo>
                  <a:pt x="0" y="102806"/>
                </a:lnTo>
                <a:close/>
              </a:path>
            </a:pathLst>
          </a:custGeom>
          <a:solidFill>
            <a:srgbClr val="0090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9409023" y="6812343"/>
            <a:ext cx="2783205" cy="45720"/>
          </a:xfrm>
          <a:custGeom>
            <a:avLst/>
            <a:gdLst/>
            <a:ahLst/>
            <a:cxnLst/>
            <a:rect l="l" t="t" r="r" b="b"/>
            <a:pathLst>
              <a:path w="2783204" h="102870" extrusionOk="0">
                <a:moveTo>
                  <a:pt x="2782976" y="0"/>
                </a:moveTo>
                <a:lnTo>
                  <a:pt x="0" y="0"/>
                </a:lnTo>
                <a:lnTo>
                  <a:pt x="0" y="102806"/>
                </a:lnTo>
                <a:lnTo>
                  <a:pt x="2782976" y="102806"/>
                </a:lnTo>
                <a:lnTo>
                  <a:pt x="2782976" y="0"/>
                </a:lnTo>
                <a:close/>
              </a:path>
            </a:pathLst>
          </a:custGeom>
          <a:solidFill>
            <a:srgbClr val="88C23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138961" y="462162"/>
            <a:ext cx="1620816" cy="2203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23965" y="149076"/>
            <a:ext cx="1639638" cy="22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137909" y="767858"/>
            <a:ext cx="1596474" cy="2247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1750573" y="843777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4" extrusionOk="0">
                <a:moveTo>
                  <a:pt x="673" y="0"/>
                </a:moveTo>
                <a:lnTo>
                  <a:pt x="0" y="1816"/>
                </a:lnTo>
                <a:lnTo>
                  <a:pt x="0" y="74447"/>
                </a:lnTo>
                <a:lnTo>
                  <a:pt x="533" y="76580"/>
                </a:lnTo>
                <a:lnTo>
                  <a:pt x="7226" y="76365"/>
                </a:lnTo>
                <a:lnTo>
                  <a:pt x="7064" y="74447"/>
                </a:lnTo>
                <a:lnTo>
                  <a:pt x="6991" y="1816"/>
                </a:lnTo>
                <a:lnTo>
                  <a:pt x="6591" y="203"/>
                </a:lnTo>
                <a:lnTo>
                  <a:pt x="673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2231229" y="1060181"/>
            <a:ext cx="9960771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497700" y="2867240"/>
            <a:ext cx="3689984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794343" y="1826623"/>
            <a:ext cx="10603313" cy="316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mailto:connect@hasanah.org.my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7493371" y="1910867"/>
            <a:ext cx="4355590" cy="73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70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Hasanah Micro Grant 2026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0079585" y="724216"/>
            <a:ext cx="1620821" cy="2203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0064598" y="411129"/>
            <a:ext cx="1639625" cy="2202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0078533" y="1029911"/>
            <a:ext cx="1596476" cy="224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1691198" y="1105830"/>
            <a:ext cx="7620" cy="76835"/>
          </a:xfrm>
          <a:custGeom>
            <a:avLst/>
            <a:gdLst/>
            <a:ahLst/>
            <a:cxnLst/>
            <a:rect l="l" t="t" r="r" b="b"/>
            <a:pathLst>
              <a:path w="7620" h="76834" extrusionOk="0">
                <a:moveTo>
                  <a:pt x="673" y="0"/>
                </a:moveTo>
                <a:lnTo>
                  <a:pt x="0" y="1816"/>
                </a:lnTo>
                <a:lnTo>
                  <a:pt x="12" y="74447"/>
                </a:lnTo>
                <a:lnTo>
                  <a:pt x="533" y="76580"/>
                </a:lnTo>
                <a:lnTo>
                  <a:pt x="7213" y="76377"/>
                </a:lnTo>
                <a:lnTo>
                  <a:pt x="7061" y="74447"/>
                </a:lnTo>
                <a:lnTo>
                  <a:pt x="6991" y="1816"/>
                </a:lnTo>
                <a:lnTo>
                  <a:pt x="6591" y="203"/>
                </a:lnTo>
                <a:lnTo>
                  <a:pt x="673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7642846" y="3121049"/>
            <a:ext cx="4032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[Company/Organisation logo]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7642845" y="3444215"/>
            <a:ext cx="4032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[Company/Organisation name]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390863" y="447494"/>
            <a:ext cx="8531603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MY" b="1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[COMPANY/ORGANISATION NAME]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72716" y="2286000"/>
            <a:ext cx="11646568" cy="286702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7E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your company/organisation was formed?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company/organisation’s mission?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main activities does your company/organisation do to fulfil its’ mission?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organisational structure of your company/organisation?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(Maximum page for this content is 2 pages)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8702781" y="798530"/>
            <a:ext cx="3216503" cy="1420097"/>
          </a:xfrm>
          <a:prstGeom prst="snip1Rect">
            <a:avLst>
              <a:gd name="adj" fmla="val 16667"/>
            </a:avLst>
          </a:prstGeom>
          <a:solidFill>
            <a:srgbClr val="FDE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include your organisation logo here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[please move me out of the way to copy/edit the template] 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2390863" y="308995"/>
            <a:ext cx="8531603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HASANAH MICRO GRANT 2025:</a:t>
            </a:r>
            <a:b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[PROJECT TITLE]</a:t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272716" y="2476499"/>
            <a:ext cx="11646568" cy="292417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7E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Tell us about the project you are proposing for </a:t>
            </a: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Hasanah’s funding. Including but not limited to:</a:t>
            </a:r>
            <a:endParaRPr/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 summary of the project- objective(s)</a:t>
            </a:r>
            <a:endParaRPr/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</a:t>
            </a:r>
            <a:endParaRPr/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Beneficiaries (direct and indirect)</a:t>
            </a:r>
            <a:endParaRPr/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Expected key deliverables/result by the end of the project </a:t>
            </a:r>
            <a:endParaRPr/>
          </a:p>
          <a:p>
            <a:pPr marL="712788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funding requested</a:t>
            </a:r>
            <a:endParaRPr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(Maximum page for this content is 1 page)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2390863" y="447494"/>
            <a:ext cx="8531603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IMPACT INDICATORS &amp; TARGETS</a:t>
            </a:r>
            <a:endParaRPr/>
          </a:p>
        </p:txBody>
      </p:sp>
      <p:graphicFrame>
        <p:nvGraphicFramePr>
          <p:cNvPr id="130" name="Google Shape;130;p8"/>
          <p:cNvGraphicFramePr/>
          <p:nvPr>
            <p:extLst>
              <p:ext uri="{D42A27DB-BD31-4B8C-83A1-F6EECF244321}">
                <p14:modId xmlns:p14="http://schemas.microsoft.com/office/powerpoint/2010/main" val="2384949789"/>
              </p:ext>
            </p:extLst>
          </p:nvPr>
        </p:nvGraphicFramePr>
        <p:xfrm>
          <a:off x="366947" y="1253258"/>
          <a:ext cx="11500075" cy="4846370"/>
        </p:xfrm>
        <a:graphic>
          <a:graphicData uri="http://schemas.openxmlformats.org/drawingml/2006/table">
            <a:tbl>
              <a:tblPr firstRow="1" bandRow="1">
                <a:noFill/>
                <a:tableStyleId>{05F53ED0-ADA9-4796-8D5C-2B28C6167956}</a:tableStyleId>
              </a:tblPr>
              <a:tblGrid>
                <a:gridCol w="20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5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Problem Statement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Objective/Intervention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Expected Output(s)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Output Indicator(s)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Baseline (B)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Project Targets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>
                          <a:solidFill>
                            <a:schemeClr val="dk1"/>
                          </a:solidFill>
                        </a:rPr>
                        <a:t>B +</a:t>
                      </a:r>
                      <a:br>
                        <a:rPr lang="en-MY" sz="1200">
                          <a:solidFill>
                            <a:srgbClr val="000000"/>
                          </a:solidFill>
                        </a:rPr>
                      </a:br>
                      <a:r>
                        <a:rPr lang="en-MY" sz="1200"/>
                        <a:t>(according to project outline)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the problem(s) that your company/organisation trying to solve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how will this project solve the problem as stated in the problem statement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the outputs your organisation expects to create based on the intervention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indicators to measure expected outputs</a:t>
                      </a: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(if intervention has been </a:t>
                      </a:r>
                      <a:r>
                        <a:rPr lang="en-MY" sz="12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implemented </a:t>
                      </a:r>
                      <a:r>
                        <a:rPr lang="en-MY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before, this should </a:t>
                      </a:r>
                      <a:r>
                        <a:rPr lang="en-MY" sz="1200" b="1" i="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be zero</a:t>
                      </a:r>
                      <a:r>
                        <a:rPr lang="en-MY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1 :</a:t>
                      </a:r>
                      <a:endParaRPr sz="1200" b="0" i="1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lack of access to education for the children in rural area resulting in the low literacy level.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1: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commit to bringing teachers and organized tuition classes directly to these communities to ensure that children receive the qualified learning opportunities.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1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1 (Output):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literacy level and enhanced academic performance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1: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Number of children with improved literacy ability (Output)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Exam result (Outcome)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dirty="0"/>
                        <a:t>Example 1: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dirty="0"/>
                        <a:t>20 students have improved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 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Challenge in sustaining livelihood due to lack of market access and skills for B40 coastal communities. 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training on clean &amp; sustainable seaweed farming practices and market access to B40 farmers in coastal communities.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 (Outcome):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income for coastal communities in Kuala Terengganu by selling seaweed produced via sustainable practices  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200" b="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2: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LcParenR"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participants trained (Output)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LcParenR"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sales generated from seaweed products (Outcome) 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LcParenR"/>
                      </a:pPr>
                      <a:r>
                        <a:rPr lang="en-MY" sz="1200" b="0" i="1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monthly income (Outcome)</a:t>
                      </a:r>
                      <a:endParaRPr sz="1200" b="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" name="Google Shape;131;p8"/>
          <p:cNvSpPr txBox="1"/>
          <p:nvPr/>
        </p:nvSpPr>
        <p:spPr>
          <a:xfrm>
            <a:off x="146726" y="6119336"/>
            <a:ext cx="103296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*Note: </a:t>
            </a:r>
            <a:r>
              <a:rPr lang="en-MY" sz="105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r>
              <a:rPr lang="en-MY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deliverables resulting from project activities. They include goods, products, services, knowledge and skills that are largely within a control of an organization. For example, people increase in knowledge and skills.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05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r>
              <a:rPr lang="en-MY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expected change(s) in </a:t>
            </a:r>
            <a:r>
              <a:rPr lang="en-MY" sz="10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</a:t>
            </a:r>
            <a:r>
              <a:rPr lang="en-MY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systems, policies or institutions as a result of project outputs and activities. For example, participants adopting new </a:t>
            </a:r>
            <a:r>
              <a:rPr lang="en-MY" sz="10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</a:t>
            </a:r>
            <a:r>
              <a:rPr lang="en-MY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skills promoted by the project.</a:t>
            </a:r>
            <a:endParaRPr sz="105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8909767" y="4598504"/>
            <a:ext cx="3135507" cy="2110478"/>
          </a:xfrm>
          <a:prstGeom prst="snip1Rect">
            <a:avLst>
              <a:gd name="adj" fmla="val 16667"/>
            </a:avLst>
          </a:prstGeom>
          <a:solidFill>
            <a:srgbClr val="FDE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MY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me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MY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this slide is to: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MY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convey your impact narrative; (ii) how you will be measuring impact; and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MY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(iii) indicate your target per indicator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MY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[please move me out of the way to copy/edit the template] </a:t>
            </a: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2390863" y="447494"/>
            <a:ext cx="8531603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HISTORICAL TRACK RECORD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288758" y="1303875"/>
            <a:ext cx="11646568" cy="923330"/>
          </a:xfrm>
          <a:prstGeom prst="rect">
            <a:avLst/>
          </a:prstGeom>
          <a:solidFill>
            <a:srgbClr val="DBEB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provide any related past achievement (at least for the past 1 year) that are similar to the proposed project to display your company/organisation's experience in the related field. You may refer the template below. </a:t>
            </a: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3 projects. </a:t>
            </a:r>
            <a:endParaRPr/>
          </a:p>
        </p:txBody>
      </p:sp>
      <p:graphicFrame>
        <p:nvGraphicFramePr>
          <p:cNvPr id="139" name="Google Shape;139;p4"/>
          <p:cNvGraphicFramePr/>
          <p:nvPr/>
        </p:nvGraphicFramePr>
        <p:xfrm>
          <a:off x="256674" y="2469528"/>
          <a:ext cx="11646575" cy="2474550"/>
        </p:xfrm>
        <a:graphic>
          <a:graphicData uri="http://schemas.openxmlformats.org/drawingml/2006/table">
            <a:tbl>
              <a:tblPr>
                <a:noFill/>
                <a:tableStyleId>{D6CA45D3-4535-4840-9AEF-86DAC8FF8136}</a:tableStyleId>
              </a:tblPr>
              <a:tblGrid>
                <a:gridCol w="29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4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Past Credential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5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Name: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Please insert project name.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Description: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Please describe the project including the project </a:t>
                      </a:r>
                      <a:r>
                        <a:rPr lang="en-MY" sz="1600" b="1"/>
                        <a:t>year executed</a:t>
                      </a:r>
                      <a:r>
                        <a:rPr lang="en-MY" sz="1600"/>
                        <a:t>, </a:t>
                      </a:r>
                      <a:r>
                        <a:rPr lang="en-MY" sz="1600" b="1" u="none" strike="noStrike" cap="none"/>
                        <a:t>duration, </a:t>
                      </a:r>
                      <a:r>
                        <a:rPr lang="en-MY" sz="1600" b="1"/>
                        <a:t>budget</a:t>
                      </a:r>
                      <a:r>
                        <a:rPr lang="en-MY" sz="1600" b="1" u="none" strike="noStrike" cap="none"/>
                        <a:t>, stakeholders and funders</a:t>
                      </a: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(if any).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Impact/ Achievement: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-MY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Please provide what the outcome of the project was </a:t>
                      </a:r>
                      <a:r>
                        <a:rPr lang="en-MY" sz="16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(50 words only).</a:t>
                      </a:r>
                      <a:endParaRPr sz="16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0" name="Google Shape;140;p4"/>
          <p:cNvSpPr/>
          <p:nvPr/>
        </p:nvSpPr>
        <p:spPr>
          <a:xfrm>
            <a:off x="8908176" y="4944064"/>
            <a:ext cx="3027150" cy="1775714"/>
          </a:xfrm>
          <a:prstGeom prst="snip1Rect">
            <a:avLst>
              <a:gd name="adj" fmla="val 16667"/>
            </a:avLst>
          </a:prstGeom>
          <a:solidFill>
            <a:srgbClr val="FDE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purpose of this slide is to show your organisation’s experience and accomplishments (if any).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[please move me out of the way to copy/edit the template] 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2390863" y="447494"/>
            <a:ext cx="8531603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MY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PROJECT TEAM STRUCTURE &amp; CREDENTIALS</a:t>
            </a:r>
            <a:endParaRPr/>
          </a:p>
        </p:txBody>
      </p:sp>
      <p:sp>
        <p:nvSpPr>
          <p:cNvPr id="146" name="Google Shape;146;p9"/>
          <p:cNvSpPr txBox="1"/>
          <p:nvPr/>
        </p:nvSpPr>
        <p:spPr>
          <a:xfrm>
            <a:off x="288758" y="1303875"/>
            <a:ext cx="11646568" cy="702372"/>
          </a:xfrm>
          <a:prstGeom prst="rect">
            <a:avLst/>
          </a:prstGeom>
          <a:solidFill>
            <a:srgbClr val="DBEB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highlight the team member’s roles and responsibilities for the proposed project. Below is the sample format for team structure and each team member’s roles and responsibilities.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087082" y="2579849"/>
            <a:ext cx="1873624" cy="1873624"/>
          </a:xfrm>
          <a:prstGeom prst="rect">
            <a:avLst/>
          </a:prstGeom>
          <a:solidFill>
            <a:srgbClr val="57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team member’s photo</a:t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3839567" y="2579849"/>
            <a:ext cx="1873624" cy="1873624"/>
          </a:xfrm>
          <a:prstGeom prst="rect">
            <a:avLst/>
          </a:prstGeom>
          <a:solidFill>
            <a:srgbClr val="57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team member’s photo</a:t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9035520" y="2579849"/>
            <a:ext cx="1873624" cy="1873624"/>
          </a:xfrm>
          <a:prstGeom prst="rect">
            <a:avLst/>
          </a:prstGeom>
          <a:solidFill>
            <a:srgbClr val="57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team member’s photo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1087082" y="4750275"/>
            <a:ext cx="18736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Role in organisation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Related experience that contributes to the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Other related achievements and credentials</a:t>
            </a:r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3839567" y="4843419"/>
            <a:ext cx="18736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Role in organisation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Related experience that contributes to the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Other related achievements and credentials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9048842" y="4843419"/>
            <a:ext cx="18736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Role in organisation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Related experience that contributes to the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Other related achievements and credentials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8634092" y="4750275"/>
            <a:ext cx="3406009" cy="2002169"/>
          </a:xfrm>
          <a:prstGeom prst="snip1Rect">
            <a:avLst>
              <a:gd name="adj" fmla="val 16667"/>
            </a:avLst>
          </a:prstGeom>
          <a:solidFill>
            <a:srgbClr val="FDE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purpose of this slide is to illustrate the roles and responsibilities of the team members for the proposed projects.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[please move me out of the way to copy/edit the template] 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6453010" y="2564397"/>
            <a:ext cx="1873624" cy="1873624"/>
          </a:xfrm>
          <a:prstGeom prst="rect">
            <a:avLst/>
          </a:prstGeom>
          <a:solidFill>
            <a:srgbClr val="57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M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team member’s photo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6453010" y="4843419"/>
            <a:ext cx="18736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Role in organisation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Related experience that contributes to the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Other related achievements and credentials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7322640" y="2771169"/>
            <a:ext cx="3399154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4450"/>
              <a:t>THANK YOU</a:t>
            </a:r>
            <a:endParaRPr sz="4450"/>
          </a:p>
        </p:txBody>
      </p:sp>
      <p:sp>
        <p:nvSpPr>
          <p:cNvPr id="163" name="Google Shape;163;p10"/>
          <p:cNvSpPr txBox="1"/>
          <p:nvPr/>
        </p:nvSpPr>
        <p:spPr>
          <a:xfrm>
            <a:off x="7702042" y="3765613"/>
            <a:ext cx="3891279" cy="53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Yayasan Hasanah Level 2, Block 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Dataran PHB Saujana Resort, Seksyen U2, 40150 Shah Alam  Selangor Darul Ehsan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7702042" y="4702090"/>
            <a:ext cx="1671320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connect@hasanah.org.my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7751604" y="5706574"/>
            <a:ext cx="824230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yhanasahmy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7751604" y="6021971"/>
            <a:ext cx="1168400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yayasan_hasanah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9530923" y="5725300"/>
            <a:ext cx="1090295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yayasanhasanah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9530923" y="6040697"/>
            <a:ext cx="1137285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yayasan-hasanah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9910241" y="4719161"/>
            <a:ext cx="1654175" cy="1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MY" sz="9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03-5870 4333 | 03-5870 4355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7335421" y="3847203"/>
            <a:ext cx="256540" cy="386080"/>
          </a:xfrm>
          <a:custGeom>
            <a:avLst/>
            <a:gdLst/>
            <a:ahLst/>
            <a:cxnLst/>
            <a:rect l="l" t="t" r="r" b="b"/>
            <a:pathLst>
              <a:path w="256540" h="386079" extrusionOk="0">
                <a:moveTo>
                  <a:pt x="141693" y="0"/>
                </a:moveTo>
                <a:lnTo>
                  <a:pt x="114706" y="0"/>
                </a:lnTo>
                <a:lnTo>
                  <a:pt x="112890" y="393"/>
                </a:lnTo>
                <a:lnTo>
                  <a:pt x="111086" y="901"/>
                </a:lnTo>
                <a:lnTo>
                  <a:pt x="109245" y="1168"/>
                </a:lnTo>
                <a:lnTo>
                  <a:pt x="70370" y="13308"/>
                </a:lnTo>
                <a:lnTo>
                  <a:pt x="37592" y="37287"/>
                </a:lnTo>
                <a:lnTo>
                  <a:pt x="10399" y="76861"/>
                </a:lnTo>
                <a:lnTo>
                  <a:pt x="0" y="123799"/>
                </a:lnTo>
                <a:lnTo>
                  <a:pt x="546" y="141536"/>
                </a:lnTo>
                <a:lnTo>
                  <a:pt x="16600" y="191338"/>
                </a:lnTo>
                <a:lnTo>
                  <a:pt x="113104" y="365901"/>
                </a:lnTo>
                <a:lnTo>
                  <a:pt x="124434" y="385800"/>
                </a:lnTo>
                <a:lnTo>
                  <a:pt x="131800" y="385711"/>
                </a:lnTo>
                <a:lnTo>
                  <a:pt x="136855" y="377545"/>
                </a:lnTo>
                <a:lnTo>
                  <a:pt x="137744" y="375894"/>
                </a:lnTo>
                <a:lnTo>
                  <a:pt x="239787" y="191338"/>
                </a:lnTo>
                <a:lnTo>
                  <a:pt x="128244" y="191338"/>
                </a:lnTo>
                <a:lnTo>
                  <a:pt x="102266" y="186039"/>
                </a:lnTo>
                <a:lnTo>
                  <a:pt x="82181" y="171865"/>
                </a:lnTo>
                <a:lnTo>
                  <a:pt x="69240" y="151515"/>
                </a:lnTo>
                <a:lnTo>
                  <a:pt x="64693" y="127685"/>
                </a:lnTo>
                <a:lnTo>
                  <a:pt x="69736" y="103064"/>
                </a:lnTo>
                <a:lnTo>
                  <a:pt x="83378" y="82991"/>
                </a:lnTo>
                <a:lnTo>
                  <a:pt x="103587" y="69485"/>
                </a:lnTo>
                <a:lnTo>
                  <a:pt x="128333" y="64566"/>
                </a:lnTo>
                <a:lnTo>
                  <a:pt x="238946" y="64566"/>
                </a:lnTo>
                <a:lnTo>
                  <a:pt x="227788" y="47288"/>
                </a:lnTo>
                <a:lnTo>
                  <a:pt x="187551" y="14339"/>
                </a:lnTo>
                <a:lnTo>
                  <a:pt x="148475" y="1612"/>
                </a:lnTo>
                <a:lnTo>
                  <a:pt x="141693" y="0"/>
                </a:lnTo>
                <a:close/>
              </a:path>
              <a:path w="256540" h="386079" extrusionOk="0">
                <a:moveTo>
                  <a:pt x="238946" y="64566"/>
                </a:moveTo>
                <a:lnTo>
                  <a:pt x="128333" y="64566"/>
                </a:lnTo>
                <a:lnTo>
                  <a:pt x="153128" y="69592"/>
                </a:lnTo>
                <a:lnTo>
                  <a:pt x="173289" y="83234"/>
                </a:lnTo>
                <a:lnTo>
                  <a:pt x="186810" y="103484"/>
                </a:lnTo>
                <a:lnTo>
                  <a:pt x="191681" y="128333"/>
                </a:lnTo>
                <a:lnTo>
                  <a:pt x="187057" y="151786"/>
                </a:lnTo>
                <a:lnTo>
                  <a:pt x="174178" y="171923"/>
                </a:lnTo>
                <a:lnTo>
                  <a:pt x="154192" y="186015"/>
                </a:lnTo>
                <a:lnTo>
                  <a:pt x="128244" y="191338"/>
                </a:lnTo>
                <a:lnTo>
                  <a:pt x="239787" y="191338"/>
                </a:lnTo>
                <a:lnTo>
                  <a:pt x="246778" y="176875"/>
                </a:lnTo>
                <a:lnTo>
                  <a:pt x="251937" y="161942"/>
                </a:lnTo>
                <a:lnTo>
                  <a:pt x="255194" y="146501"/>
                </a:lnTo>
                <a:lnTo>
                  <a:pt x="256463" y="130543"/>
                </a:lnTo>
                <a:lnTo>
                  <a:pt x="255811" y="114834"/>
                </a:lnTo>
                <a:lnTo>
                  <a:pt x="253307" y="99446"/>
                </a:lnTo>
                <a:lnTo>
                  <a:pt x="248948" y="84641"/>
                </a:lnTo>
                <a:lnTo>
                  <a:pt x="242595" y="70218"/>
                </a:lnTo>
                <a:lnTo>
                  <a:pt x="238946" y="645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7377480" y="4739071"/>
            <a:ext cx="218122" cy="1536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7705414" y="5047172"/>
            <a:ext cx="1332865" cy="1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MY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yayasanhasanah.org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7387104" y="5055788"/>
            <a:ext cx="206692" cy="2057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9605938" y="4710230"/>
            <a:ext cx="212178" cy="21084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9174707" y="5712400"/>
            <a:ext cx="243840" cy="24384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7395317" y="6018453"/>
            <a:ext cx="243840" cy="2438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7395317" y="5712400"/>
            <a:ext cx="243840" cy="24384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9174707" y="6018453"/>
            <a:ext cx="243840" cy="24383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7387107" y="4492844"/>
            <a:ext cx="4805045" cy="0"/>
          </a:xfrm>
          <a:custGeom>
            <a:avLst/>
            <a:gdLst/>
            <a:ahLst/>
            <a:cxnLst/>
            <a:rect l="l" t="t" r="r" b="b"/>
            <a:pathLst>
              <a:path w="4805045" h="120000" extrusionOk="0">
                <a:moveTo>
                  <a:pt x="0" y="0"/>
                </a:moveTo>
                <a:lnTo>
                  <a:pt x="4804892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7387107" y="5486966"/>
            <a:ext cx="4805045" cy="0"/>
          </a:xfrm>
          <a:custGeom>
            <a:avLst/>
            <a:gdLst/>
            <a:ahLst/>
            <a:cxnLst/>
            <a:rect l="l" t="t" r="r" b="b"/>
            <a:pathLst>
              <a:path w="4805045" h="120000" extrusionOk="0">
                <a:moveTo>
                  <a:pt x="0" y="0"/>
                </a:moveTo>
                <a:lnTo>
                  <a:pt x="4804892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f498ea-fd48-433b-9267-68c857b2a9ac">
      <Terms xmlns="http://schemas.microsoft.com/office/infopath/2007/PartnerControls"/>
    </lcf76f155ced4ddcb4097134ff3c332f>
    <TaxCatchAll xmlns="91484a97-2c91-4fe9-99c7-be29a1ba01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E785AE67ED4A9FB5D77D80B14DA1" ma:contentTypeVersion="10" ma:contentTypeDescription="Create a new document." ma:contentTypeScope="" ma:versionID="3ac2119c8145f4877ccaa3db59893ab9">
  <xsd:schema xmlns:xsd="http://www.w3.org/2001/XMLSchema" xmlns:xs="http://www.w3.org/2001/XMLSchema" xmlns:p="http://schemas.microsoft.com/office/2006/metadata/properties" xmlns:ns2="ecb6854f-495c-42c8-9509-97d3c7b1cd30" xmlns:ns3="a28efa3b-38de-473c-aa8c-b96f40f72131" xmlns:ns4="88f498ea-fd48-433b-9267-68c857b2a9ac" xmlns:ns5="91484a97-2c91-4fe9-99c7-be29a1ba0172" targetNamespace="http://schemas.microsoft.com/office/2006/metadata/properties" ma:root="true" ma:fieldsID="891b29dde1549147d2263dd253225d6c" ns2:_="" ns3:_="" ns4:_="" ns5:_="">
    <xsd:import namespace="ecb6854f-495c-42c8-9509-97d3c7b1cd30"/>
    <xsd:import namespace="a28efa3b-38de-473c-aa8c-b96f40f72131"/>
    <xsd:import namespace="88f498ea-fd48-433b-9267-68c857b2a9ac"/>
    <xsd:import namespace="91484a97-2c91-4fe9-99c7-be29a1ba0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854f-495c-42c8-9509-97d3c7b1c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efa3b-38de-473c-aa8c-b96f40f72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498ea-fd48-433b-9267-68c857b2a9ac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41dc843-407e-496f-8dcb-e5aa72c688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84a97-2c91-4fe9-99c7-be29a1ba017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1484a97-2c91-4fe9-99c7-be29a1ba0172}" ma:internalName="TaxCatchAll" ma:showField="CatchAllData" ma:web="5e66a342-c619-48ca-ba23-cf576d415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AE602-DF4A-4B2B-A7A9-70317E9C806F}">
  <ds:schemaRefs>
    <ds:schemaRef ds:uri="http://purl.org/dc/dcmitype/"/>
    <ds:schemaRef ds:uri="http://schemas.microsoft.com/office/2006/documentManagement/types"/>
    <ds:schemaRef ds:uri="a28efa3b-38de-473c-aa8c-b96f40f7213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ecb6854f-495c-42c8-9509-97d3c7b1cd30"/>
    <ds:schemaRef ds:uri="http://purl.org/dc/elements/1.1/"/>
    <ds:schemaRef ds:uri="http://schemas.microsoft.com/office/infopath/2007/PartnerControls"/>
    <ds:schemaRef ds:uri="91484a97-2c91-4fe9-99c7-be29a1ba0172"/>
    <ds:schemaRef ds:uri="88f498ea-fd48-433b-9267-68c857b2a9ac"/>
  </ds:schemaRefs>
</ds:datastoreItem>
</file>

<file path=customXml/itemProps2.xml><?xml version="1.0" encoding="utf-8"?>
<ds:datastoreItem xmlns:ds="http://schemas.openxmlformats.org/officeDocument/2006/customXml" ds:itemID="{15941631-CEE8-4D55-8877-F7C461C34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D8E38-6ED0-4889-9826-D919D41DFE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Macintosh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2_Office Theme</vt:lpstr>
      <vt:lpstr>8_Office Theme</vt:lpstr>
      <vt:lpstr>1_Office Theme</vt:lpstr>
      <vt:lpstr>PowerPoint Presentation</vt:lpstr>
      <vt:lpstr>ABOUT [COMPANY/ORGANISATION NAME]</vt:lpstr>
      <vt:lpstr>HASANAH MICRO GRANT 2025: [PROJECT TITLE]</vt:lpstr>
      <vt:lpstr>IMPACT INDICATORS &amp; TARGETS</vt:lpstr>
      <vt:lpstr>HISTORICAL TRACK RECORD</vt:lpstr>
      <vt:lpstr>PROJECT TEAM STRUCTURE &amp; CREDENTIALS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SNSA</dc:creator>
  <cp:lastModifiedBy>Nadiatul Anisah Binti Soalman</cp:lastModifiedBy>
  <cp:revision>1</cp:revision>
  <dcterms:created xsi:type="dcterms:W3CDTF">2025-02-06T04:29:41Z</dcterms:created>
  <dcterms:modified xsi:type="dcterms:W3CDTF">2026-02-22T03:19:29Z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0x010100D38DE785AE67ED4A9FB5D77D80B14DA1</vt:lpwstr>
  </property>
  <property fmtid="{D5CDD505-2E9C-101B-9397-08002B2CF9AE}" pid="3" name="MediaServiceImageTags">
    <vt:lpwstr/>
  </property>
</Properties>
</file>